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  <p:sldId id="266" r:id="rId12"/>
    <p:sldId id="267" r:id="rId13"/>
    <p:sldId id="268" r:id="rId14"/>
    <p:sldId id="269" r:id="rId15"/>
    <p:sldId id="275" r:id="rId16"/>
    <p:sldId id="276" r:id="rId17"/>
    <p:sldId id="270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230"/>
    <a:srgbClr val="CCC812"/>
    <a:srgbClr val="EEEA3E"/>
    <a:srgbClr val="B62D1A"/>
    <a:srgbClr val="E3513D"/>
    <a:srgbClr val="C89800"/>
    <a:srgbClr val="DEA900"/>
    <a:srgbClr val="E62A91"/>
    <a:srgbClr val="EC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4D2AD-468F-45C4-98BC-2F7DB56D6E2A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CC4BE-5F79-454C-9ECA-3DCF116C7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1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CC4BE-5F79-454C-9ECA-3DCF116C76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3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6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5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8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6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1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8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0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3CE15A0-73FF-4D1B-9ED6-0C1F830A3037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90A2993-9A94-49AC-9AE3-6BF99EE0A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4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60578F-E3D7-409E-A741-A1DF247E3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0" b="91050" l="8950" r="90850">
                        <a14:foregroundMark x1="43950" y1="22600" x2="45500" y2="22300"/>
                        <a14:foregroundMark x1="44400" y1="9700" x2="50000" y2="11100"/>
                        <a14:foregroundMark x1="70150" y1="15900" x2="77400" y2="14400"/>
                        <a14:foregroundMark x1="77400" y1="14400" x2="78800" y2="15450"/>
                        <a14:foregroundMark x1="51100" y1="10400" x2="43200" y2="8750"/>
                        <a14:foregroundMark x1="43200" y1="8750" x2="41600" y2="8900"/>
                        <a14:foregroundMark x1="79650" y1="16150" x2="72800" y2="12750"/>
                        <a14:foregroundMark x1="72800" y1="12750" x2="71400" y2="12650"/>
                        <a14:foregroundMark x1="70700" y1="11700" x2="69450" y2="13200"/>
                        <a14:foregroundMark x1="77400" y1="13650" x2="80350" y2="15900"/>
                        <a14:foregroundMark x1="71700" y1="11000" x2="70300" y2="11250"/>
                        <a14:foregroundMark x1="80200" y1="16000" x2="81050" y2="15600"/>
                        <a14:foregroundMark x1="52200" y1="11950" x2="44250" y2="7050"/>
                        <a14:foregroundMark x1="43100" y1="6800" x2="38500" y2="11700"/>
                        <a14:foregroundMark x1="25200" y1="24700" x2="15900" y2="24650"/>
                        <a14:foregroundMark x1="15900" y1="24650" x2="23500" y2="24250"/>
                        <a14:foregroundMark x1="23500" y1="24250" x2="25900" y2="25550"/>
                        <a14:foregroundMark x1="21550" y1="20500" x2="13000" y2="24950"/>
                        <a14:foregroundMark x1="12900" y1="25400" x2="11500" y2="25550"/>
                        <a14:foregroundMark x1="14700" y1="22300" x2="15364" y2="22110"/>
                        <a14:foregroundMark x1="11200" y1="25100" x2="11050" y2="25950"/>
                        <a14:foregroundMark x1="39500" y1="11100" x2="37400" y2="11550"/>
                        <a14:foregroundMark x1="49400" y1="8900" x2="49150" y2="8600"/>
                        <a14:foregroundMark x1="79800" y1="16450" x2="81200" y2="17150"/>
                        <a14:foregroundMark x1="86650" y1="45250" x2="87200" y2="34200"/>
                        <a14:foregroundMark x1="88200" y1="30700" x2="88200" y2="30700"/>
                        <a14:foregroundMark x1="56300" y1="54800" x2="49300" y2="63900"/>
                        <a14:foregroundMark x1="17200" y1="54800" x2="21700" y2="66150"/>
                        <a14:foregroundMark x1="24650" y1="63350" x2="27300" y2="68250"/>
                        <a14:foregroundMark x1="48000" y1="62050" x2="49550" y2="59250"/>
                        <a14:foregroundMark x1="26050" y1="58000" x2="27450" y2="63900"/>
                        <a14:foregroundMark x1="44650" y1="90200" x2="51500" y2="91050"/>
                        <a14:foregroundMark x1="90850" y1="68350" x2="89050" y2="64450"/>
                        <a14:foregroundMark x1="88900" y1="48750" x2="89850" y2="65550"/>
                        <a14:foregroundMark x1="8950" y1="66950" x2="10350" y2="66850"/>
                        <a14:foregroundMark x1="14300" y1="70750" x2="14700" y2="74400"/>
                        <a14:foregroundMark x1="87650" y1="71450" x2="87900" y2="74650"/>
                        <a14:foregroundMark x1="80900" y1="79550" x2="80900" y2="82500"/>
                        <a14:foregroundMark x1="21300" y1="79550" x2="21150" y2="82500"/>
                        <a14:backgroundMark x1="17350" y1="20650" x2="17350" y2="20650"/>
                        <a14:backgroundMark x1="17350" y1="21200" x2="16250" y2="21500"/>
                        <a14:backgroundMark x1="18350" y1="21050" x2="18500" y2="19950"/>
                        <a14:backgroundMark x1="19050" y1="19800" x2="14850" y2="21500"/>
                        <a14:backgroundMark x1="75750" y1="18150" x2="73850" y2="17600"/>
                        <a14:backgroundMark x1="73650" y1="17700" x2="72650" y2="17350"/>
                        <a14:backgroundMark x1="72950" y1="17600" x2="72300" y2="173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1624" y="1923067"/>
            <a:ext cx="5036107" cy="50361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084EB-6611-4A14-ADFF-1669B360D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444073"/>
          </a:xfrm>
        </p:spPr>
        <p:txBody>
          <a:bodyPr/>
          <a:lstStyle/>
          <a:p>
            <a:r>
              <a:rPr lang="ru-RU" dirty="0"/>
              <a:t>Урок математики</a:t>
            </a:r>
            <a:br>
              <a:rPr lang="ru-RU" dirty="0"/>
            </a:br>
            <a:r>
              <a:rPr lang="ru-RU" sz="6600" dirty="0"/>
              <a:t>3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2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1958C-AD1D-491F-92E3-855FA91A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2760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Формула вычисления площади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FC478-DF75-4ABF-B1E4-5CC1E249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361"/>
            <a:ext cx="10515600" cy="46945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</a:rPr>
              <a:t>S</a:t>
            </a:r>
            <a:r>
              <a:rPr lang="en-US" sz="9600" dirty="0"/>
              <a:t> = </a:t>
            </a:r>
            <a:r>
              <a:rPr lang="en-US" sz="9600" dirty="0">
                <a:solidFill>
                  <a:srgbClr val="FFC000"/>
                </a:solidFill>
              </a:rPr>
              <a:t>a</a:t>
            </a:r>
            <a:r>
              <a:rPr lang="en-US" sz="9600" dirty="0"/>
              <a:t> ∙ </a:t>
            </a:r>
            <a:r>
              <a:rPr lang="en-US" sz="9600" dirty="0">
                <a:solidFill>
                  <a:srgbClr val="92D050"/>
                </a:solidFill>
              </a:rPr>
              <a:t>b</a:t>
            </a:r>
            <a:endParaRPr lang="ru-RU" sz="9600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endParaRPr lang="en-US" sz="6500" dirty="0"/>
          </a:p>
          <a:p>
            <a:pPr marL="0" indent="0">
              <a:buNone/>
            </a:pPr>
            <a:r>
              <a:rPr lang="en-US" sz="5600" b="1" dirty="0">
                <a:solidFill>
                  <a:srgbClr val="C00000"/>
                </a:solidFill>
              </a:rPr>
              <a:t>S</a:t>
            </a:r>
            <a:r>
              <a:rPr lang="en-US" sz="5600" b="1" dirty="0"/>
              <a:t> </a:t>
            </a:r>
            <a:r>
              <a:rPr lang="en-US" sz="5600" b="1" dirty="0">
                <a:solidFill>
                  <a:srgbClr val="C00000"/>
                </a:solidFill>
              </a:rPr>
              <a:t>– </a:t>
            </a:r>
            <a:r>
              <a:rPr lang="ru-RU" sz="5600" b="1" dirty="0">
                <a:solidFill>
                  <a:srgbClr val="C00000"/>
                </a:solidFill>
              </a:rPr>
              <a:t>площадь</a:t>
            </a:r>
          </a:p>
          <a:p>
            <a:pPr marL="0" indent="0">
              <a:buNone/>
            </a:pPr>
            <a:r>
              <a:rPr lang="en-US" sz="5600" b="1" dirty="0">
                <a:solidFill>
                  <a:srgbClr val="FFC000"/>
                </a:solidFill>
              </a:rPr>
              <a:t>a – </a:t>
            </a:r>
            <a:r>
              <a:rPr lang="ru-RU" sz="5600" b="1" dirty="0">
                <a:solidFill>
                  <a:srgbClr val="FFC000"/>
                </a:solidFill>
              </a:rPr>
              <a:t>длина</a:t>
            </a:r>
            <a:endParaRPr lang="en-US" sz="5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5600" b="1" dirty="0">
                <a:solidFill>
                  <a:srgbClr val="92D050"/>
                </a:solidFill>
              </a:rPr>
              <a:t>b – </a:t>
            </a:r>
            <a:r>
              <a:rPr lang="ru-RU" sz="5600" b="1" dirty="0">
                <a:solidFill>
                  <a:srgbClr val="92D050"/>
                </a:solidFill>
              </a:rPr>
              <a:t>ширина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9D4B11-B76B-4EB0-99C4-4AA2EB9068C3}"/>
              </a:ext>
            </a:extLst>
          </p:cNvPr>
          <p:cNvSpPr/>
          <p:nvPr/>
        </p:nvSpPr>
        <p:spPr>
          <a:xfrm>
            <a:off x="6968373" y="4053525"/>
            <a:ext cx="3780148" cy="200790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5A3D555-8179-4F9B-933E-7C883C3FE2F2}"/>
              </a:ext>
            </a:extLst>
          </p:cNvPr>
          <p:cNvCxnSpPr>
            <a:cxnSpLocks/>
          </p:cNvCxnSpPr>
          <p:nvPr/>
        </p:nvCxnSpPr>
        <p:spPr>
          <a:xfrm>
            <a:off x="6928701" y="4053526"/>
            <a:ext cx="382728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7EB68A8-1D0B-4B50-8BC5-AD758469555E}"/>
              </a:ext>
            </a:extLst>
          </p:cNvPr>
          <p:cNvCxnSpPr/>
          <p:nvPr/>
        </p:nvCxnSpPr>
        <p:spPr>
          <a:xfrm>
            <a:off x="6968373" y="6061433"/>
            <a:ext cx="378014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6D2335-0382-4097-AB21-79FA96C51A01}"/>
              </a:ext>
            </a:extLst>
          </p:cNvPr>
          <p:cNvCxnSpPr/>
          <p:nvPr/>
        </p:nvCxnSpPr>
        <p:spPr>
          <a:xfrm>
            <a:off x="10748521" y="4053524"/>
            <a:ext cx="0" cy="2007909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B2FF9B6-09DC-42D4-9853-FA8DEF1CD1CC}"/>
              </a:ext>
            </a:extLst>
          </p:cNvPr>
          <p:cNvCxnSpPr>
            <a:cxnSpLocks/>
          </p:cNvCxnSpPr>
          <p:nvPr/>
        </p:nvCxnSpPr>
        <p:spPr>
          <a:xfrm>
            <a:off x="6968373" y="4053524"/>
            <a:ext cx="0" cy="2007909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656CD5-EA4C-4586-8372-64F571F55584}"/>
              </a:ext>
            </a:extLst>
          </p:cNvPr>
          <p:cNvSpPr txBox="1"/>
          <p:nvPr/>
        </p:nvSpPr>
        <p:spPr>
          <a:xfrm>
            <a:off x="8584098" y="3236929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a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25F333-20B5-4C41-8418-4000234F6499}"/>
              </a:ext>
            </a:extLst>
          </p:cNvPr>
          <p:cNvSpPr txBox="1"/>
          <p:nvPr/>
        </p:nvSpPr>
        <p:spPr>
          <a:xfrm>
            <a:off x="6406506" y="4595813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</a:rPr>
              <a:t>b</a:t>
            </a:r>
            <a:endParaRPr lang="ru-RU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4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59D630-B1F6-4546-BE7C-1DBCB4EB3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2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Чтобы вычислить площадь прямоугольника, нужно найти его </a:t>
            </a:r>
            <a:r>
              <a:rPr lang="en-US" sz="4000" dirty="0"/>
              <a:t>________</a:t>
            </a:r>
            <a:r>
              <a:rPr lang="ru-RU" sz="4000" dirty="0"/>
              <a:t> и </a:t>
            </a:r>
            <a:r>
              <a:rPr lang="en-US" sz="4000" dirty="0"/>
              <a:t>_________ </a:t>
            </a:r>
            <a:br>
              <a:rPr lang="en-US" sz="4000" dirty="0"/>
            </a:br>
            <a:r>
              <a:rPr lang="ru-RU" sz="4000" dirty="0"/>
              <a:t>(в </a:t>
            </a:r>
            <a:r>
              <a:rPr lang="en-US" sz="4000" dirty="0"/>
              <a:t>___________</a:t>
            </a:r>
            <a:r>
              <a:rPr lang="ru-RU" sz="4000" dirty="0"/>
              <a:t> единицах), а потом вычислить </a:t>
            </a:r>
            <a:r>
              <a:rPr lang="en-US" sz="4000" dirty="0"/>
              <a:t>____________</a:t>
            </a:r>
            <a:r>
              <a:rPr lang="ru-RU" sz="4000" dirty="0"/>
              <a:t> полученных чисел (площадь будет выражена в соответствующих единицах площади).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6AD5263-BD25-4B2A-9A78-D0B4C7AD8F86}"/>
              </a:ext>
            </a:extLst>
          </p:cNvPr>
          <p:cNvSpPr txBox="1">
            <a:spLocks/>
          </p:cNvSpPr>
          <p:nvPr/>
        </p:nvSpPr>
        <p:spPr>
          <a:xfrm>
            <a:off x="4865016" y="2326818"/>
            <a:ext cx="1658333" cy="652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>
                <a:solidFill>
                  <a:srgbClr val="C00000"/>
                </a:solidFill>
              </a:rPr>
              <a:t>длину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BBD36CD-528B-470B-9AF9-3F6143894E7B}"/>
              </a:ext>
            </a:extLst>
          </p:cNvPr>
          <p:cNvSpPr txBox="1">
            <a:spLocks/>
          </p:cNvSpPr>
          <p:nvPr/>
        </p:nvSpPr>
        <p:spPr>
          <a:xfrm>
            <a:off x="7336411" y="2323612"/>
            <a:ext cx="1930137" cy="652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>
                <a:solidFill>
                  <a:srgbClr val="C00000"/>
                </a:solidFill>
              </a:rPr>
              <a:t>ширину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4B9992C-DFEF-46E4-9996-223130CB00F6}"/>
              </a:ext>
            </a:extLst>
          </p:cNvPr>
          <p:cNvSpPr txBox="1">
            <a:spLocks/>
          </p:cNvSpPr>
          <p:nvPr/>
        </p:nvSpPr>
        <p:spPr>
          <a:xfrm>
            <a:off x="1438766" y="2831770"/>
            <a:ext cx="2825685" cy="652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>
                <a:solidFill>
                  <a:srgbClr val="C00000"/>
                </a:solidFill>
              </a:rPr>
              <a:t>одинаковых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894F9B3-911D-48EB-B944-CD3CDC1DF6AF}"/>
              </a:ext>
            </a:extLst>
          </p:cNvPr>
          <p:cNvSpPr txBox="1">
            <a:spLocks/>
          </p:cNvSpPr>
          <p:nvPr/>
        </p:nvSpPr>
        <p:spPr>
          <a:xfrm>
            <a:off x="762001" y="3325305"/>
            <a:ext cx="3309594" cy="652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>
                <a:solidFill>
                  <a:srgbClr val="C00000"/>
                </a:solidFill>
              </a:rPr>
              <a:t>произведение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2E927A-FB59-42A9-9A97-44F2B9DE6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10000" r="90000">
                        <a14:foregroundMark x1="44375" y1="77917" x2="44375" y2="77917"/>
                        <a14:foregroundMark x1="47188" y1="9063" x2="47188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53" y="4356965"/>
            <a:ext cx="2415947" cy="24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F5A25-D52D-4FD9-BCEF-D7F8A6C8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2760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4B230"/>
                </a:solidFill>
              </a:rPr>
              <a:t>Проверим расчёты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2A8F44-B204-4FF0-BCDD-3BAB32CB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898" y="1770791"/>
            <a:ext cx="3395614" cy="57821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 = </a:t>
            </a:r>
            <a:r>
              <a:rPr lang="ru-RU" sz="2800" dirty="0"/>
              <a:t>(5 + 4) ∙ 2 = 18 </a:t>
            </a:r>
            <a:r>
              <a:rPr lang="ru-RU" sz="2800" dirty="0">
                <a:solidFill>
                  <a:prstClr val="black"/>
                </a:solidFill>
              </a:rPr>
              <a:t>см</a:t>
            </a:r>
            <a:r>
              <a:rPr lang="ru-RU" sz="2800" baseline="30000" dirty="0">
                <a:solidFill>
                  <a:prstClr val="black"/>
                </a:solidFill>
              </a:rPr>
              <a:t>2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706F74-E916-4B90-9432-C40D379956C3}"/>
              </a:ext>
            </a:extLst>
          </p:cNvPr>
          <p:cNvSpPr/>
          <p:nvPr/>
        </p:nvSpPr>
        <p:spPr>
          <a:xfrm>
            <a:off x="4808848" y="2479250"/>
            <a:ext cx="2574303" cy="2055043"/>
          </a:xfrm>
          <a:prstGeom prst="rect">
            <a:avLst/>
          </a:prstGeom>
          <a:solidFill>
            <a:srgbClr val="92D050"/>
          </a:solidFill>
          <a:ln w="38100">
            <a:solidFill>
              <a:srgbClr val="74B23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271D078-FB8B-4152-AB78-242EC86F3923}"/>
              </a:ext>
            </a:extLst>
          </p:cNvPr>
          <p:cNvSpPr txBox="1">
            <a:spLocks/>
          </p:cNvSpPr>
          <p:nvPr/>
        </p:nvSpPr>
        <p:spPr>
          <a:xfrm>
            <a:off x="5634478" y="1976454"/>
            <a:ext cx="923041" cy="57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5 см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6C8F6CD-E7CB-4F58-95A2-455C56DDB013}"/>
              </a:ext>
            </a:extLst>
          </p:cNvPr>
          <p:cNvSpPr txBox="1">
            <a:spLocks/>
          </p:cNvSpPr>
          <p:nvPr/>
        </p:nvSpPr>
        <p:spPr>
          <a:xfrm>
            <a:off x="3885807" y="3217666"/>
            <a:ext cx="923041" cy="57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4 см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3B3ED91-9590-4806-B6BB-9781082D9F8E}"/>
              </a:ext>
            </a:extLst>
          </p:cNvPr>
          <p:cNvSpPr txBox="1">
            <a:spLocks/>
          </p:cNvSpPr>
          <p:nvPr/>
        </p:nvSpPr>
        <p:spPr>
          <a:xfrm>
            <a:off x="4347327" y="5402958"/>
            <a:ext cx="2037761" cy="5782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 = </a:t>
            </a:r>
            <a:r>
              <a:rPr lang="ru-RU" dirty="0"/>
              <a:t>5 ∙ 4 = 20 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552D736-DA67-450D-B511-AD87525DB5CD}"/>
              </a:ext>
            </a:extLst>
          </p:cNvPr>
          <p:cNvSpPr txBox="1">
            <a:spLocks/>
          </p:cNvSpPr>
          <p:nvPr/>
        </p:nvSpPr>
        <p:spPr>
          <a:xfrm>
            <a:off x="8015629" y="3330788"/>
            <a:ext cx="2563208" cy="5782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 = </a:t>
            </a:r>
            <a:r>
              <a:rPr lang="ru-RU" dirty="0"/>
              <a:t>5 ∙ 4 = 20 см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614CD0-DF4F-4E0B-95C7-19B0A2997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2" b="96889" l="10000" r="90000">
                        <a14:foregroundMark x1="61111" y1="15333" x2="61111" y2="15333"/>
                        <a14:foregroundMark x1="60000" y1="9000" x2="60000" y2="9000"/>
                        <a14:foregroundMark x1="60222" y1="3444" x2="60222" y2="3444"/>
                        <a14:foregroundMark x1="50556" y1="42889" x2="50556" y2="42889"/>
                        <a14:foregroundMark x1="56000" y1="27556" x2="56000" y2="27556"/>
                        <a14:foregroundMark x1="44556" y1="14222" x2="44556" y2="14222"/>
                        <a14:foregroundMark x1="26667" y1="38333" x2="26667" y2="38333"/>
                        <a14:foregroundMark x1="55778" y1="41111" x2="55778" y2="41111"/>
                        <a14:foregroundMark x1="53556" y1="37444" x2="53556" y2="37444"/>
                        <a14:foregroundMark x1="57444" y1="35333" x2="57444" y2="35333"/>
                        <a14:foregroundMark x1="56778" y1="35778" x2="49111" y2="40889"/>
                        <a14:foregroundMark x1="53778" y1="49333" x2="53778" y2="49333"/>
                        <a14:foregroundMark x1="65889" y1="46889" x2="65889" y2="46889"/>
                        <a14:foregroundMark x1="57444" y1="33111" x2="55778" y2="35111"/>
                        <a14:foregroundMark x1="52778" y1="32333" x2="49889" y2="33333"/>
                        <a14:foregroundMark x1="47556" y1="41778" x2="50333" y2="48889"/>
                        <a14:foregroundMark x1="51222" y1="42222" x2="56000" y2="39000"/>
                        <a14:foregroundMark x1="27333" y1="45889" x2="27333" y2="45889"/>
                        <a14:foregroundMark x1="27111" y1="46333" x2="27111" y2="46333"/>
                        <a14:foregroundMark x1="40000" y1="93444" x2="40000" y2="93444"/>
                        <a14:foregroundMark x1="50111" y1="83333" x2="50111" y2="83333"/>
                        <a14:foregroundMark x1="57222" y1="96889" x2="57222" y2="96889"/>
                        <a14:foregroundMark x1="69333" y1="44333" x2="69333" y2="44333"/>
                        <a14:foregroundMark x1="62444" y1="6444" x2="62444" y2="6444"/>
                        <a14:foregroundMark x1="61111" y1="6222" x2="55556" y2="7778"/>
                        <a14:foregroundMark x1="73000" y1="41333" x2="64333" y2="46889"/>
                        <a14:foregroundMark x1="53778" y1="14222" x2="51667" y2="1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796" y="2628401"/>
            <a:ext cx="3172095" cy="31720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DA7DE9-DAC8-4FA8-B697-1E8B1C8EDE1C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16" b="94009" l="21986" r="81206">
                        <a14:foregroundMark x1="50177" y1="17972" x2="51418" y2="53456"/>
                        <a14:foregroundMark x1="65780" y1="62212" x2="74468" y2="62212"/>
                        <a14:foregroundMark x1="81206" y1="63287" x2="62766" y2="54224"/>
                        <a14:foregroundMark x1="32624" y1="5069" x2="32624" y2="5069"/>
                        <a14:foregroundMark x1="44858" y1="26728" x2="44858" y2="26728"/>
                        <a14:foregroundMark x1="41489" y1="34716" x2="41489" y2="34716"/>
                        <a14:foregroundMark x1="42376" y1="25960" x2="46631" y2="45315"/>
                        <a14:foregroundMark x1="46631" y1="45315" x2="50709" y2="47312"/>
                        <a14:foregroundMark x1="55319" y1="50998" x2="56915" y2="40399"/>
                        <a14:foregroundMark x1="39007" y1="32873" x2="42730" y2="36866"/>
                        <a14:foregroundMark x1="39362" y1="31336" x2="41489" y2="30261"/>
                        <a14:foregroundMark x1="38121" y1="30261" x2="38121" y2="30261"/>
                        <a14:foregroundMark x1="64007" y1="52074" x2="64007" y2="52074"/>
                        <a14:foregroundMark x1="54433" y1="54224" x2="58511" y2="53149"/>
                        <a14:foregroundMark x1="33511" y1="67896" x2="28901" y2="70507"/>
                        <a14:foregroundMark x1="31383" y1="66513" x2="36879" y2="69739"/>
                        <a14:foregroundMark x1="33156" y1="70046" x2="33156" y2="70046"/>
                        <a14:foregroundMark x1="36879" y1="72350" x2="36879" y2="72350"/>
                        <a14:foregroundMark x1="37766" y1="71582" x2="37766" y2="71582"/>
                        <a14:foregroundMark x1="35638" y1="71582" x2="35638" y2="71582"/>
                        <a14:foregroundMark x1="57801" y1="62519" x2="63121" y2="63287"/>
                        <a14:foregroundMark x1="64007" y1="52074" x2="67730" y2="51613"/>
                        <a14:foregroundMark x1="61170" y1="56068" x2="64362" y2="54992"/>
                        <a14:foregroundMark x1="64894" y1="56682" x2="62766" y2="56682"/>
                        <a14:foregroundMark x1="42730" y1="90323" x2="42730" y2="90323"/>
                        <a14:foregroundMark x1="47695" y1="94009" x2="47695" y2="94009"/>
                        <a14:foregroundMark x1="22163" y1="69432" x2="22163" y2="69432"/>
                        <a14:foregroundMark x1="28723" y1="94009" x2="28723" y2="94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33" t="3439" r="14468" b="3316"/>
          <a:stretch/>
        </p:blipFill>
        <p:spPr bwMode="auto">
          <a:xfrm>
            <a:off x="64905" y="819732"/>
            <a:ext cx="2133601" cy="2891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D60087-5B98-411C-8F0A-B4A954436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1" b="91797" l="9556" r="95000">
                        <a14:foregroundMark x1="93889" y1="26779" x2="95000" y2="34982"/>
                        <a14:foregroundMark x1="9556" y1="43305" x2="9778" y2="48010"/>
                        <a14:foregroundMark x1="51667" y1="35947" x2="69556" y2="31725"/>
                        <a14:foregroundMark x1="69556" y1="31725" x2="72667" y2="30036"/>
                        <a14:foregroundMark x1="54111" y1="36550" x2="51778" y2="38601"/>
                        <a14:foregroundMark x1="60000" y1="59710" x2="52000" y2="65380"/>
                        <a14:foregroundMark x1="47778" y1="91797" x2="65111" y2="90109"/>
                        <a14:foregroundMark x1="65111" y1="90109" x2="68667" y2="91797"/>
                        <a14:foregroundMark x1="56333" y1="56454" x2="60111" y2="60555"/>
                        <a14:foregroundMark x1="61222" y1="62847" x2="57111" y2="62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55" y="4332080"/>
            <a:ext cx="2553485" cy="2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0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C179F-0F2F-4D90-AF6C-FE672748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Создаем модель города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9A260D-C46D-4B06-AC6D-6847E4AC7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4" y="1057151"/>
            <a:ext cx="8203772" cy="5717004"/>
          </a:xfrm>
        </p:spPr>
      </p:pic>
    </p:spTree>
    <p:extLst>
      <p:ext uri="{BB962C8B-B14F-4D97-AF65-F5344CB8AC3E}">
        <p14:creationId xmlns:p14="http://schemas.microsoft.com/office/powerpoint/2010/main" val="263461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0D9C0-3C76-494F-9733-68E767A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876605"/>
            <a:ext cx="10772775" cy="1658198"/>
          </a:xfrm>
        </p:spPr>
        <p:txBody>
          <a:bodyPr/>
          <a:lstStyle/>
          <a:p>
            <a:r>
              <a:rPr lang="ru-RU" b="1" dirty="0"/>
              <a:t>Для чего нужно уметь находить площадь?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342F98-C91D-4F92-AE8C-D5CD077FD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04" y="2264905"/>
            <a:ext cx="5835192" cy="432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70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57C1A-4DB9-47EA-9957-C2057396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235582"/>
            <a:ext cx="10772775" cy="989902"/>
          </a:xfrm>
        </p:spPr>
        <p:txBody>
          <a:bodyPr/>
          <a:lstStyle/>
          <a:p>
            <a:pPr algn="ctr"/>
            <a:r>
              <a:rPr lang="ru-RU" b="1" dirty="0"/>
              <a:t>Решите кроссворд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82B1248-A87D-4B2D-81A9-1F526F9EB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69298"/>
              </p:ext>
            </p:extLst>
          </p:nvPr>
        </p:nvGraphicFramePr>
        <p:xfrm>
          <a:off x="528338" y="1366886"/>
          <a:ext cx="11135323" cy="4930219"/>
        </p:xfrm>
        <a:graphic>
          <a:graphicData uri="http://schemas.openxmlformats.org/drawingml/2006/table">
            <a:tbl>
              <a:tblPr firstRow="1" firstCol="1" bandRow="1"/>
              <a:tblGrid>
                <a:gridCol w="614519">
                  <a:extLst>
                    <a:ext uri="{9D8B030D-6E8A-4147-A177-3AD203B41FA5}">
                      <a16:colId xmlns:a16="http://schemas.microsoft.com/office/drawing/2014/main" val="3501533088"/>
                    </a:ext>
                  </a:extLst>
                </a:gridCol>
                <a:gridCol w="656420">
                  <a:extLst>
                    <a:ext uri="{9D8B030D-6E8A-4147-A177-3AD203B41FA5}">
                      <a16:colId xmlns:a16="http://schemas.microsoft.com/office/drawing/2014/main" val="2292057423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50379509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2174780717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1490573029"/>
                    </a:ext>
                  </a:extLst>
                </a:gridCol>
                <a:gridCol w="656420">
                  <a:extLst>
                    <a:ext uri="{9D8B030D-6E8A-4147-A177-3AD203B41FA5}">
                      <a16:colId xmlns:a16="http://schemas.microsoft.com/office/drawing/2014/main" val="2953671678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2242812757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3687580028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4239210845"/>
                    </a:ext>
                  </a:extLst>
                </a:gridCol>
                <a:gridCol w="656420">
                  <a:extLst>
                    <a:ext uri="{9D8B030D-6E8A-4147-A177-3AD203B41FA5}">
                      <a16:colId xmlns:a16="http://schemas.microsoft.com/office/drawing/2014/main" val="2851208314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2185519158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759398818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1381409715"/>
                    </a:ext>
                  </a:extLst>
                </a:gridCol>
                <a:gridCol w="656420">
                  <a:extLst>
                    <a:ext uri="{9D8B030D-6E8A-4147-A177-3AD203B41FA5}">
                      <a16:colId xmlns:a16="http://schemas.microsoft.com/office/drawing/2014/main" val="3608493931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3265190372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1265760454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591043588"/>
                    </a:ext>
                  </a:extLst>
                </a:gridCol>
              </a:tblGrid>
              <a:tr h="70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880918"/>
                  </a:ext>
                </a:extLst>
              </a:tr>
              <a:tr h="70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384765"/>
                  </a:ext>
                </a:extLst>
              </a:tr>
              <a:tr h="678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2660"/>
                  </a:ext>
                </a:extLst>
              </a:tr>
              <a:tr h="70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574270"/>
                  </a:ext>
                </a:extLst>
              </a:tr>
              <a:tr h="70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867010"/>
                  </a:ext>
                </a:extLst>
              </a:tr>
              <a:tr h="70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100935"/>
                  </a:ext>
                </a:extLst>
              </a:tr>
              <a:tr h="7086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6630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581C98-FB22-47CC-9CCC-C596779FC532}"/>
              </a:ext>
            </a:extLst>
          </p:cNvPr>
          <p:cNvSpPr txBox="1"/>
          <p:nvPr/>
        </p:nvSpPr>
        <p:spPr>
          <a:xfrm>
            <a:off x="6485641" y="2102177"/>
            <a:ext cx="319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Д          И    Н    А</a:t>
            </a:r>
            <a:r>
              <a:rPr lang="ru-R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A2E4A-8458-4C08-8085-71BB982F1088}"/>
              </a:ext>
            </a:extLst>
          </p:cNvPr>
          <p:cNvSpPr txBox="1"/>
          <p:nvPr/>
        </p:nvSpPr>
        <p:spPr>
          <a:xfrm>
            <a:off x="5183200" y="2819203"/>
            <a:ext cx="579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Н    А    Л          Ж   Е    Н    И    Е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B3AD-8886-4155-974A-2CE892D2C908}"/>
              </a:ext>
            </a:extLst>
          </p:cNvPr>
          <p:cNvSpPr txBox="1"/>
          <p:nvPr/>
        </p:nvSpPr>
        <p:spPr>
          <a:xfrm>
            <a:off x="3781719" y="4216721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Ш   И    Р    И    Н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FFC37-A9CD-4D4D-961B-58B57ED9B5C0}"/>
              </a:ext>
            </a:extLst>
          </p:cNvPr>
          <p:cNvSpPr txBox="1"/>
          <p:nvPr/>
        </p:nvSpPr>
        <p:spPr>
          <a:xfrm>
            <a:off x="5183200" y="4909881"/>
            <a:ext cx="6423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    В    А           Р    А    Т    Н    Ы   Х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2097F-3372-49E1-B11A-E2484037BD46}"/>
              </a:ext>
            </a:extLst>
          </p:cNvPr>
          <p:cNvSpPr txBox="1"/>
          <p:nvPr/>
        </p:nvSpPr>
        <p:spPr>
          <a:xfrm>
            <a:off x="1236481" y="5630448"/>
            <a:ext cx="850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П    Р    Я    М   О    У    Г    О    Л          Н    И   </a:t>
            </a:r>
            <a:r>
              <a:rPr lang="ru-RU" sz="2800" b="1" dirty="0"/>
              <a:t> </a:t>
            </a:r>
            <a:r>
              <a:rPr lang="ru-RU" sz="3600" b="1" dirty="0"/>
              <a:t>К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6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9211C-6647-4C77-93CB-D2842C07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1659205"/>
          </a:xfrm>
        </p:spPr>
        <p:txBody>
          <a:bodyPr/>
          <a:lstStyle/>
          <a:p>
            <a:pPr algn="ctr"/>
            <a:r>
              <a:rPr lang="ru-RU" b="1" dirty="0"/>
              <a:t>Оценим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90F96-FFA7-415C-8A03-5DCDA4160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10-9 баллов </a:t>
            </a:r>
            <a:r>
              <a:rPr lang="ru-RU" sz="4400" dirty="0"/>
              <a:t>– превосходный архитектор</a:t>
            </a:r>
          </a:p>
          <a:p>
            <a:r>
              <a:rPr lang="ru-RU" sz="4400" b="1" dirty="0"/>
              <a:t>8-7 баллов </a:t>
            </a:r>
            <a:r>
              <a:rPr lang="ru-RU" sz="4400" dirty="0"/>
              <a:t>– отличный архитектор</a:t>
            </a:r>
          </a:p>
          <a:p>
            <a:r>
              <a:rPr lang="ru-RU" sz="4400" b="1" dirty="0"/>
              <a:t>6-5 баллов </a:t>
            </a:r>
            <a:r>
              <a:rPr lang="ru-RU" sz="4400" dirty="0"/>
              <a:t>– хороший архитектор</a:t>
            </a:r>
          </a:p>
        </p:txBody>
      </p:sp>
    </p:spTree>
    <p:extLst>
      <p:ext uri="{BB962C8B-B14F-4D97-AF65-F5344CB8AC3E}">
        <p14:creationId xmlns:p14="http://schemas.microsoft.com/office/powerpoint/2010/main" val="931091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ECC83-0985-46B5-9688-7972AABE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39" y="980344"/>
            <a:ext cx="9561432" cy="96162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Домашнее задание (на выбор)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F513A-7FF4-40A9-80C3-173E443B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57" y="2531184"/>
            <a:ext cx="11425286" cy="382728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3600" dirty="0"/>
              <a:t>Вычислить площадь строящегося дома на плане. Ширина дома равна 4 см, длина – 7 см.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600" dirty="0"/>
              <a:t>Вычислить площадь 3 одинаковых домов на плане. Ширина дома равна 5 см, длина – 8 см.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600" dirty="0"/>
              <a:t>Спроектировать жилой комплекс из 4 домов с общей площадью 36 см</a:t>
            </a:r>
            <a:r>
              <a:rPr lang="ru-RU" sz="3600" baseline="30000" dirty="0"/>
              <a:t>2</a:t>
            </a:r>
            <a:r>
              <a:rPr lang="ru-RU" sz="36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981C3-ED13-4C23-838B-93DDA9898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6"/>
          <a:stretch/>
        </p:blipFill>
        <p:spPr>
          <a:xfrm>
            <a:off x="9982986" y="136869"/>
            <a:ext cx="2088036" cy="239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79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7C67E-21D8-4B9D-8041-9F6C3BA5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Цели урока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8716C11-280C-4D9A-8CAA-22516074E618}"/>
              </a:ext>
            </a:extLst>
          </p:cNvPr>
          <p:cNvSpPr txBox="1">
            <a:spLocks/>
          </p:cNvSpPr>
          <p:nvPr/>
        </p:nvSpPr>
        <p:spPr>
          <a:xfrm>
            <a:off x="355076" y="1357460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Предметная цель: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5F43A52-3E77-48BC-A416-3A6ACFB86BF4}"/>
              </a:ext>
            </a:extLst>
          </p:cNvPr>
          <p:cNvSpPr txBox="1">
            <a:spLocks/>
          </p:cNvSpPr>
          <p:nvPr/>
        </p:nvSpPr>
        <p:spPr>
          <a:xfrm>
            <a:off x="355076" y="1820945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Узнать способы нахождения площади прямоугольника.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209136B-EE56-43BF-B014-AF4B8D0DA625}"/>
              </a:ext>
            </a:extLst>
          </p:cNvPr>
          <p:cNvSpPr txBox="1">
            <a:spLocks/>
          </p:cNvSpPr>
          <p:nvPr/>
        </p:nvSpPr>
        <p:spPr>
          <a:xfrm>
            <a:off x="355076" y="2590801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Метапредметная цель: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CC3FCCA-5399-415B-96D5-C6876C24F5C0}"/>
              </a:ext>
            </a:extLst>
          </p:cNvPr>
          <p:cNvSpPr txBox="1">
            <a:spLocks/>
          </p:cNvSpPr>
          <p:nvPr/>
        </p:nvSpPr>
        <p:spPr>
          <a:xfrm>
            <a:off x="355076" y="3054285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Научиться владеть универсальными способами работы с информацией.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BCED455-1C49-4AF0-9EE4-C8B314FD15B2}"/>
              </a:ext>
            </a:extLst>
          </p:cNvPr>
          <p:cNvSpPr txBox="1">
            <a:spLocks/>
          </p:cNvSpPr>
          <p:nvPr/>
        </p:nvSpPr>
        <p:spPr>
          <a:xfrm>
            <a:off x="355076" y="3951402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Личностная цель: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9E43375-6492-4431-9693-051D7C8055A7}"/>
              </a:ext>
            </a:extLst>
          </p:cNvPr>
          <p:cNvSpPr txBox="1">
            <a:spLocks/>
          </p:cNvSpPr>
          <p:nvPr/>
        </p:nvSpPr>
        <p:spPr>
          <a:xfrm>
            <a:off x="355076" y="4432169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Определить значимость умения находить площадь.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D406B0-11EB-4DAA-9F75-5144DF7C8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406" y1="22188" x2="46406" y2="22188"/>
                        <a14:foregroundMark x1="50469" y1="23125" x2="50469" y2="23125"/>
                        <a14:foregroundMark x1="51719" y1="23125" x2="51719" y2="23125"/>
                        <a14:foregroundMark x1="76719" y1="50156" x2="76719" y2="50156"/>
                        <a14:foregroundMark x1="71250" y1="45625" x2="71250" y2="45625"/>
                        <a14:foregroundMark x1="67500" y1="40781" x2="67500" y2="40781"/>
                        <a14:foregroundMark x1="62969" y1="37500" x2="62969" y2="37500"/>
                        <a14:foregroundMark x1="57656" y1="34375" x2="57656" y2="34375"/>
                        <a14:foregroundMark x1="21719" y1="50625" x2="21719" y2="50625"/>
                        <a14:foregroundMark x1="21250" y1="53594" x2="21250" y2="53594"/>
                        <a14:foregroundMark x1="19844" y1="54688" x2="19844" y2="54688"/>
                        <a14:foregroundMark x1="19844" y1="54688" x2="19844" y2="54688"/>
                        <a14:foregroundMark x1="19844" y1="58906" x2="19844" y2="58906"/>
                        <a14:foregroundMark x1="21719" y1="47969" x2="53438" y2="77500"/>
                        <a14:foregroundMark x1="58125" y1="20938" x2="71719" y2="25156"/>
                        <a14:foregroundMark x1="71719" y1="25156" x2="78594" y2="3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23" y="3951402"/>
            <a:ext cx="3137944" cy="31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B799A-C119-4727-B1BA-BC431D66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/>
              <a:t>Спасибо за урок!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E2B3EE-2258-43EC-B51C-CE0AA5C95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r="13279"/>
          <a:stretch/>
        </p:blipFill>
        <p:spPr>
          <a:xfrm>
            <a:off x="3315092" y="2157731"/>
            <a:ext cx="5561815" cy="4332575"/>
          </a:xfrm>
        </p:spPr>
      </p:pic>
    </p:spTree>
    <p:extLst>
      <p:ext uri="{BB962C8B-B14F-4D97-AF65-F5344CB8AC3E}">
        <p14:creationId xmlns:p14="http://schemas.microsoft.com/office/powerpoint/2010/main" val="254641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CE920AF3-643E-4C12-9ADD-C0F23D290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1B964388-1618-4E32-86C6-ED16EA50D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94AF19-05BC-4726-8247-B82C94F5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3" y="0"/>
            <a:ext cx="10658573" cy="59954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85C49E-D7FA-4BCD-A31C-06364B0C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1" b="96094" l="2500" r="98008">
                        <a14:foregroundMark x1="53203" y1="13320" x2="53203" y2="13320"/>
                        <a14:foregroundMark x1="42344" y1="15273" x2="42344" y2="15273"/>
                        <a14:foregroundMark x1="40703" y1="15547" x2="40703" y2="15547"/>
                        <a14:foregroundMark x1="26680" y1="18125" x2="26680" y2="18125"/>
                        <a14:foregroundMark x1="18438" y1="19375" x2="85234" y2="40703"/>
                        <a14:foregroundMark x1="85234" y1="40703" x2="85234" y2="40703"/>
                        <a14:foregroundMark x1="48672" y1="5234" x2="76836" y2="11680"/>
                        <a14:foregroundMark x1="74805" y1="12500" x2="37813" y2="45234"/>
                        <a14:foregroundMark x1="37813" y1="45234" x2="37813" y2="45234"/>
                        <a14:foregroundMark x1="12539" y1="21992" x2="38867" y2="3438"/>
                        <a14:foregroundMark x1="38867" y1="3438" x2="46992" y2="2930"/>
                        <a14:foregroundMark x1="46992" y1="2930" x2="79766" y2="8906"/>
                        <a14:foregroundMark x1="79766" y1="8906" x2="88984" y2="22109"/>
                        <a14:foregroundMark x1="88984" y1="22109" x2="94945" y2="58213"/>
                        <a14:foregroundMark x1="95116" y1="60756" x2="91445" y2="85469"/>
                        <a14:foregroundMark x1="91445" y1="85469" x2="86328" y2="90352"/>
                        <a14:foregroundMark x1="86328" y1="90352" x2="32383" y2="96016"/>
                        <a14:foregroundMark x1="32383" y1="96016" x2="10625" y2="92227"/>
                        <a14:foregroundMark x1="10625" y1="92227" x2="4375" y2="87852"/>
                        <a14:foregroundMark x1="4375" y1="87852" x2="6016" y2="62148"/>
                        <a14:foregroundMark x1="6016" y1="62148" x2="8633" y2="55313"/>
                        <a14:foregroundMark x1="8633" y1="55313" x2="6211" y2="38594"/>
                        <a14:foregroundMark x1="6211" y1="38594" x2="8477" y2="22969"/>
                        <a14:foregroundMark x1="8477" y1="22969" x2="12930" y2="20625"/>
                        <a14:foregroundMark x1="36445" y1="11563" x2="60117" y2="14727"/>
                        <a14:foregroundMark x1="60117" y1="14727" x2="75859" y2="22461"/>
                        <a14:foregroundMark x1="75859" y1="22461" x2="77383" y2="24063"/>
                        <a14:foregroundMark x1="79453" y1="13867" x2="88828" y2="60625"/>
                        <a14:foregroundMark x1="82344" y1="16914" x2="88242" y2="33164"/>
                        <a14:foregroundMark x1="88242" y1="33164" x2="92969" y2="39297"/>
                        <a14:foregroundMark x1="92969" y1="39297" x2="96641" y2="42070"/>
                        <a14:foregroundMark x1="87148" y1="10703" x2="94180" y2="35742"/>
                        <a14:foregroundMark x1="13750" y1="18984" x2="8242" y2="24102"/>
                        <a14:foregroundMark x1="8242" y1="24102" x2="6133" y2="31016"/>
                        <a14:foregroundMark x1="6133" y1="31016" x2="6211" y2="36133"/>
                        <a14:foregroundMark x1="23398" y1="27070" x2="15000" y2="40703"/>
                        <a14:foregroundMark x1="15000" y1="40703" x2="15000" y2="40703"/>
                        <a14:foregroundMark x1="3047" y1="76289" x2="4922" y2="85703"/>
                        <a14:foregroundMark x1="4922" y1="85703" x2="9063" y2="92344"/>
                        <a14:foregroundMark x1="9063" y1="92344" x2="15781" y2="95313"/>
                        <a14:foregroundMark x1="15781" y1="95313" x2="23008" y2="96094"/>
                        <a14:foregroundMark x1="23008" y1="96094" x2="26797" y2="95117"/>
                        <a14:foregroundMark x1="3047" y1="76445" x2="2500" y2="80156"/>
                        <a14:foregroundMark x1="48125" y1="1641" x2="51953" y2="2734"/>
                        <a14:foregroundMark x1="96914" y1="75039" x2="97070" y2="78359"/>
                        <a14:foregroundMark x1="98008" y1="39844" x2="98008" y2="43555"/>
                        <a14:backgroundMark x1="95117" y1="59375" x2="95117" y2="59375"/>
                        <a14:backgroundMark x1="95547" y1="58555" x2="95391" y2="59922"/>
                        <a14:backgroundMark x1="95117" y1="59922" x2="95547" y2="60469"/>
                        <a14:backgroundMark x1="95273" y1="58125" x2="95391" y2="58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20" y="3016577"/>
            <a:ext cx="3744798" cy="37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3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595855-F686-45E4-89D9-85B5AC1B3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6" y="461913"/>
            <a:ext cx="11708090" cy="13763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</a:rPr>
              <a:t>Тема урока: </a:t>
            </a:r>
          </a:p>
          <a:p>
            <a:pPr marL="0" indent="0">
              <a:buNone/>
            </a:pPr>
            <a:r>
              <a:rPr lang="ru-RU" sz="4000" dirty="0"/>
              <a:t>«Площадь прямоугольника. Единицы измерения площади.»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1F50625-4104-4187-B54E-DFFFF14D15E6}"/>
              </a:ext>
            </a:extLst>
          </p:cNvPr>
          <p:cNvSpPr txBox="1">
            <a:spLocks/>
          </p:cNvSpPr>
          <p:nvPr/>
        </p:nvSpPr>
        <p:spPr>
          <a:xfrm>
            <a:off x="461912" y="1750243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Для чего нужно уметь находить площадь?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EB3CE4-923D-4906-BF99-AE652111D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5" y="2275001"/>
            <a:ext cx="9427050" cy="44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7C67E-21D8-4B9D-8041-9F6C3BA5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Цели урока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8716C11-280C-4D9A-8CAA-22516074E618}"/>
              </a:ext>
            </a:extLst>
          </p:cNvPr>
          <p:cNvSpPr txBox="1">
            <a:spLocks/>
          </p:cNvSpPr>
          <p:nvPr/>
        </p:nvSpPr>
        <p:spPr>
          <a:xfrm>
            <a:off x="355076" y="1357460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Предметная цель: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5F43A52-3E77-48BC-A416-3A6ACFB86BF4}"/>
              </a:ext>
            </a:extLst>
          </p:cNvPr>
          <p:cNvSpPr txBox="1">
            <a:spLocks/>
          </p:cNvSpPr>
          <p:nvPr/>
        </p:nvSpPr>
        <p:spPr>
          <a:xfrm>
            <a:off x="355076" y="1820945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Узнать способы нахождения площади прямоугольника.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209136B-EE56-43BF-B014-AF4B8D0DA625}"/>
              </a:ext>
            </a:extLst>
          </p:cNvPr>
          <p:cNvSpPr txBox="1">
            <a:spLocks/>
          </p:cNvSpPr>
          <p:nvPr/>
        </p:nvSpPr>
        <p:spPr>
          <a:xfrm>
            <a:off x="355076" y="2590801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Метапредметная цель: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CC3FCCA-5399-415B-96D5-C6876C24F5C0}"/>
              </a:ext>
            </a:extLst>
          </p:cNvPr>
          <p:cNvSpPr txBox="1">
            <a:spLocks/>
          </p:cNvSpPr>
          <p:nvPr/>
        </p:nvSpPr>
        <p:spPr>
          <a:xfrm>
            <a:off x="355076" y="3054285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Научиться владеть универсальными способами работы с информацией.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BCED455-1C49-4AF0-9EE4-C8B314FD15B2}"/>
              </a:ext>
            </a:extLst>
          </p:cNvPr>
          <p:cNvSpPr txBox="1">
            <a:spLocks/>
          </p:cNvSpPr>
          <p:nvPr/>
        </p:nvSpPr>
        <p:spPr>
          <a:xfrm>
            <a:off x="355076" y="3951402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</a:rPr>
              <a:t>Личностная цель: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9E43375-6492-4431-9693-051D7C8055A7}"/>
              </a:ext>
            </a:extLst>
          </p:cNvPr>
          <p:cNvSpPr txBox="1">
            <a:spLocks/>
          </p:cNvSpPr>
          <p:nvPr/>
        </p:nvSpPr>
        <p:spPr>
          <a:xfrm>
            <a:off x="355076" y="4432169"/>
            <a:ext cx="11481848" cy="61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Определить значимость умения находить площадь.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D406B0-11EB-4DAA-9F75-5144DF7C8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406" y1="22188" x2="46406" y2="22188"/>
                        <a14:foregroundMark x1="50469" y1="23125" x2="50469" y2="23125"/>
                        <a14:foregroundMark x1="51719" y1="23125" x2="51719" y2="23125"/>
                        <a14:foregroundMark x1="76719" y1="50156" x2="76719" y2="50156"/>
                        <a14:foregroundMark x1="71250" y1="45625" x2="71250" y2="45625"/>
                        <a14:foregroundMark x1="67500" y1="40781" x2="67500" y2="40781"/>
                        <a14:foregroundMark x1="62969" y1="37500" x2="62969" y2="37500"/>
                        <a14:foregroundMark x1="57656" y1="34375" x2="57656" y2="34375"/>
                        <a14:foregroundMark x1="21719" y1="50625" x2="21719" y2="50625"/>
                        <a14:foregroundMark x1="21250" y1="53594" x2="21250" y2="53594"/>
                        <a14:foregroundMark x1="19844" y1="54688" x2="19844" y2="54688"/>
                        <a14:foregroundMark x1="19844" y1="54688" x2="19844" y2="54688"/>
                        <a14:foregroundMark x1="19844" y1="58906" x2="19844" y2="58906"/>
                        <a14:foregroundMark x1="21719" y1="47969" x2="53438" y2="77500"/>
                        <a14:foregroundMark x1="58125" y1="20938" x2="71719" y2="25156"/>
                        <a14:foregroundMark x1="71719" y1="25156" x2="78594" y2="3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328" y="3857134"/>
            <a:ext cx="3137944" cy="31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6D664F-B65D-4E4A-918D-5B1ED3B9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401419"/>
            <a:ext cx="11368725" cy="13040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C00000"/>
                </a:solidFill>
              </a:rPr>
              <a:t>Площадь</a:t>
            </a:r>
            <a:r>
              <a:rPr lang="ru-RU" sz="4800" dirty="0"/>
              <a:t> – часть плоскости, заключённая внутри замкнутой геометрической фигуры.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A86DD3-D435-49EA-94CF-F6A234615BA7}"/>
              </a:ext>
            </a:extLst>
          </p:cNvPr>
          <p:cNvSpPr/>
          <p:nvPr/>
        </p:nvSpPr>
        <p:spPr>
          <a:xfrm>
            <a:off x="4088090" y="3106133"/>
            <a:ext cx="4015819" cy="2092750"/>
          </a:xfrm>
          <a:prstGeom prst="rect">
            <a:avLst/>
          </a:prstGeom>
          <a:solidFill>
            <a:srgbClr val="FFC000"/>
          </a:solidFill>
          <a:ln w="57150">
            <a:solidFill>
              <a:srgbClr val="C898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71A64E-7502-4694-983F-0BD74CAF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412"/>
            <a:ext cx="10515600" cy="5938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Фигуры можно сравнивать на глаз.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F2726A-5386-4A1C-9FD4-81DD5D8C8A1C}"/>
              </a:ext>
            </a:extLst>
          </p:cNvPr>
          <p:cNvSpPr/>
          <p:nvPr/>
        </p:nvSpPr>
        <p:spPr>
          <a:xfrm>
            <a:off x="2117888" y="2149311"/>
            <a:ext cx="7956223" cy="363874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0D2C43-DD6A-473B-A2D2-2448A8AB1FEF}"/>
              </a:ext>
            </a:extLst>
          </p:cNvPr>
          <p:cNvSpPr/>
          <p:nvPr/>
        </p:nvSpPr>
        <p:spPr>
          <a:xfrm>
            <a:off x="3663883" y="2983583"/>
            <a:ext cx="4864231" cy="1970202"/>
          </a:xfrm>
          <a:prstGeom prst="rect">
            <a:avLst/>
          </a:prstGeom>
          <a:solidFill>
            <a:srgbClr val="E3513D"/>
          </a:solidFill>
          <a:ln w="38100">
            <a:solidFill>
              <a:srgbClr val="B62D1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5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71A64E-7502-4694-983F-0BD74CAF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412"/>
            <a:ext cx="10515600" cy="5938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92D050"/>
                </a:solidFill>
              </a:rPr>
              <a:t>Фигуры можно сравнивать наложением.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F2726A-5386-4A1C-9FD4-81DD5D8C8A1C}"/>
              </a:ext>
            </a:extLst>
          </p:cNvPr>
          <p:cNvSpPr/>
          <p:nvPr/>
        </p:nvSpPr>
        <p:spPr>
          <a:xfrm>
            <a:off x="4317768" y="2262433"/>
            <a:ext cx="3556464" cy="3403075"/>
          </a:xfrm>
          <a:prstGeom prst="rect">
            <a:avLst/>
          </a:prstGeom>
          <a:solidFill>
            <a:srgbClr val="92D050"/>
          </a:solidFill>
          <a:ln w="38100">
            <a:solidFill>
              <a:srgbClr val="74B23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FB2F90A-EC3B-4C4A-8F4F-6A96FDC8971F}"/>
              </a:ext>
            </a:extLst>
          </p:cNvPr>
          <p:cNvSpPr/>
          <p:nvPr/>
        </p:nvSpPr>
        <p:spPr>
          <a:xfrm>
            <a:off x="4317769" y="2262433"/>
            <a:ext cx="3556464" cy="3403075"/>
          </a:xfrm>
          <a:prstGeom prst="ellipse">
            <a:avLst/>
          </a:prstGeom>
          <a:solidFill>
            <a:srgbClr val="EEEA3E"/>
          </a:solidFill>
          <a:ln w="38100">
            <a:solidFill>
              <a:srgbClr val="CCC81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71A64E-7502-4694-983F-0BD74CAF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54" y="560899"/>
            <a:ext cx="11849491" cy="10086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Фигуры можно сравнивать, разделив на квадраты </a:t>
            </a:r>
            <a:br>
              <a:rPr lang="ru-RU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 сосчитав их.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46D5187-AA4C-4C62-BF82-F0C129BD26A9}"/>
              </a:ext>
            </a:extLst>
          </p:cNvPr>
          <p:cNvGrpSpPr/>
          <p:nvPr/>
        </p:nvGrpSpPr>
        <p:grpSpPr>
          <a:xfrm>
            <a:off x="1370516" y="2420333"/>
            <a:ext cx="3072846" cy="2017334"/>
            <a:chOff x="1093801" y="2224727"/>
            <a:chExt cx="2346399" cy="1489436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AF2726A-5386-4A1C-9FD4-81DD5D8C8A1C}"/>
                </a:ext>
              </a:extLst>
            </p:cNvPr>
            <p:cNvSpPr/>
            <p:nvPr/>
          </p:nvSpPr>
          <p:spPr>
            <a:xfrm>
              <a:off x="1093801" y="2224727"/>
              <a:ext cx="782133" cy="744718"/>
            </a:xfrm>
            <a:prstGeom prst="rect">
              <a:avLst/>
            </a:prstGeom>
            <a:solidFill>
              <a:srgbClr val="EC5AAA"/>
            </a:solidFill>
            <a:ln w="38100">
              <a:solidFill>
                <a:srgbClr val="E62A9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BEB9E3B-6CB4-4646-B333-E145C5B2E05C}"/>
                </a:ext>
              </a:extLst>
            </p:cNvPr>
            <p:cNvSpPr/>
            <p:nvPr/>
          </p:nvSpPr>
          <p:spPr>
            <a:xfrm>
              <a:off x="1875934" y="2224727"/>
              <a:ext cx="782133" cy="744718"/>
            </a:xfrm>
            <a:prstGeom prst="rect">
              <a:avLst/>
            </a:prstGeom>
            <a:solidFill>
              <a:srgbClr val="EC5AAA"/>
            </a:solidFill>
            <a:ln w="38100">
              <a:solidFill>
                <a:srgbClr val="E62A9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13E3476-16A6-4B36-BC84-9D0259247691}"/>
                </a:ext>
              </a:extLst>
            </p:cNvPr>
            <p:cNvSpPr/>
            <p:nvPr/>
          </p:nvSpPr>
          <p:spPr>
            <a:xfrm>
              <a:off x="1875934" y="2969445"/>
              <a:ext cx="782133" cy="744718"/>
            </a:xfrm>
            <a:prstGeom prst="rect">
              <a:avLst/>
            </a:prstGeom>
            <a:solidFill>
              <a:srgbClr val="EC5AAA"/>
            </a:solidFill>
            <a:ln w="38100">
              <a:solidFill>
                <a:srgbClr val="E62A9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42C8292-BF56-4CAA-A992-92F28FD10227}"/>
                </a:ext>
              </a:extLst>
            </p:cNvPr>
            <p:cNvSpPr/>
            <p:nvPr/>
          </p:nvSpPr>
          <p:spPr>
            <a:xfrm>
              <a:off x="2658067" y="2969445"/>
              <a:ext cx="782133" cy="744718"/>
            </a:xfrm>
            <a:prstGeom prst="rect">
              <a:avLst/>
            </a:prstGeom>
            <a:solidFill>
              <a:srgbClr val="EC5AAA"/>
            </a:solidFill>
            <a:ln w="38100">
              <a:solidFill>
                <a:srgbClr val="E62A9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1BB9FD5-67A7-4E0B-8230-B7BCB5AC3563}"/>
              </a:ext>
            </a:extLst>
          </p:cNvPr>
          <p:cNvGrpSpPr/>
          <p:nvPr/>
        </p:nvGrpSpPr>
        <p:grpSpPr>
          <a:xfrm>
            <a:off x="6491926" y="2073899"/>
            <a:ext cx="4097128" cy="3025998"/>
            <a:chOff x="5684655" y="2561738"/>
            <a:chExt cx="4097128" cy="3025998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A1FF2A25-DD47-4DEE-A387-8CD4AF97B777}"/>
                </a:ext>
              </a:extLst>
            </p:cNvPr>
            <p:cNvGrpSpPr/>
            <p:nvPr/>
          </p:nvGrpSpPr>
          <p:grpSpPr>
            <a:xfrm>
              <a:off x="5684655" y="2561738"/>
              <a:ext cx="4097128" cy="1008666"/>
              <a:chOff x="5684655" y="2561738"/>
              <a:chExt cx="4097128" cy="1008666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29494EE-802C-47F0-8185-CD5E5D49840A}"/>
                  </a:ext>
                </a:extLst>
              </p:cNvPr>
              <p:cNvSpPr/>
              <p:nvPr/>
            </p:nvSpPr>
            <p:spPr>
              <a:xfrm>
                <a:off x="5684655" y="2561738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4AB73981-96CD-4B5D-BB9A-73C6F02682AF}"/>
                  </a:ext>
                </a:extLst>
              </p:cNvPr>
              <p:cNvSpPr/>
              <p:nvPr/>
            </p:nvSpPr>
            <p:spPr>
              <a:xfrm>
                <a:off x="6708937" y="2561738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70CC1DE-DC58-48C9-A8AD-95152F991EAE}"/>
                  </a:ext>
                </a:extLst>
              </p:cNvPr>
              <p:cNvSpPr/>
              <p:nvPr/>
            </p:nvSpPr>
            <p:spPr>
              <a:xfrm>
                <a:off x="7733219" y="2561738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80373B56-90AB-4653-A83F-20BCE81FC775}"/>
                  </a:ext>
                </a:extLst>
              </p:cNvPr>
              <p:cNvSpPr/>
              <p:nvPr/>
            </p:nvSpPr>
            <p:spPr>
              <a:xfrm>
                <a:off x="8757501" y="2561738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31721F4-39C5-40AA-B9E7-6CF42AAAD1D0}"/>
                </a:ext>
              </a:extLst>
            </p:cNvPr>
            <p:cNvGrpSpPr/>
            <p:nvPr/>
          </p:nvGrpSpPr>
          <p:grpSpPr>
            <a:xfrm>
              <a:off x="5684655" y="3570404"/>
              <a:ext cx="4097128" cy="1008666"/>
              <a:chOff x="5684655" y="3570404"/>
              <a:chExt cx="4097128" cy="1008666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17AF79DE-D331-4B2D-9C84-E5D1C792F092}"/>
                  </a:ext>
                </a:extLst>
              </p:cNvPr>
              <p:cNvSpPr/>
              <p:nvPr/>
            </p:nvSpPr>
            <p:spPr>
              <a:xfrm>
                <a:off x="5684655" y="3570404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D10E7D7B-32F0-41CD-B030-7611768AF769}"/>
                  </a:ext>
                </a:extLst>
              </p:cNvPr>
              <p:cNvSpPr/>
              <p:nvPr/>
            </p:nvSpPr>
            <p:spPr>
              <a:xfrm>
                <a:off x="6708937" y="3570404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4F4B0C5-AD20-434B-A3BD-B4D123693F4B}"/>
                  </a:ext>
                </a:extLst>
              </p:cNvPr>
              <p:cNvSpPr/>
              <p:nvPr/>
            </p:nvSpPr>
            <p:spPr>
              <a:xfrm>
                <a:off x="7733219" y="3570404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FF1216A4-A353-4BE2-860C-3626E2D53850}"/>
                  </a:ext>
                </a:extLst>
              </p:cNvPr>
              <p:cNvSpPr/>
              <p:nvPr/>
            </p:nvSpPr>
            <p:spPr>
              <a:xfrm>
                <a:off x="8757501" y="3570404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32C4657E-906E-4EFB-963A-74B5190A154F}"/>
                </a:ext>
              </a:extLst>
            </p:cNvPr>
            <p:cNvGrpSpPr/>
            <p:nvPr/>
          </p:nvGrpSpPr>
          <p:grpSpPr>
            <a:xfrm>
              <a:off x="5684655" y="4579070"/>
              <a:ext cx="4097128" cy="1008666"/>
              <a:chOff x="5684655" y="3570404"/>
              <a:chExt cx="4097128" cy="1008666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20376D52-61CA-477E-9CDD-5B2B0EFA769E}"/>
                  </a:ext>
                </a:extLst>
              </p:cNvPr>
              <p:cNvSpPr/>
              <p:nvPr/>
            </p:nvSpPr>
            <p:spPr>
              <a:xfrm>
                <a:off x="5684655" y="3570404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A860792B-B7C1-4E1B-BC42-F92C420406B1}"/>
                  </a:ext>
                </a:extLst>
              </p:cNvPr>
              <p:cNvSpPr/>
              <p:nvPr/>
            </p:nvSpPr>
            <p:spPr>
              <a:xfrm>
                <a:off x="6708937" y="3570404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EFA9DA59-8232-4385-B88D-0CE2E3C27556}"/>
                  </a:ext>
                </a:extLst>
              </p:cNvPr>
              <p:cNvSpPr/>
              <p:nvPr/>
            </p:nvSpPr>
            <p:spPr>
              <a:xfrm>
                <a:off x="7733219" y="3570404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7A40AC05-8DAA-4F78-9A15-B4698A85E1C6}"/>
                  </a:ext>
                </a:extLst>
              </p:cNvPr>
              <p:cNvSpPr/>
              <p:nvPr/>
            </p:nvSpPr>
            <p:spPr>
              <a:xfrm>
                <a:off x="8757501" y="3570404"/>
                <a:ext cx="1024282" cy="10086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5" name="Объект 2">
            <a:extLst>
              <a:ext uri="{FF2B5EF4-FFF2-40B4-BE49-F238E27FC236}">
                <a16:creationId xmlns:a16="http://schemas.microsoft.com/office/drawing/2014/main" id="{64234F76-E5A4-445F-AFFE-1648992A8304}"/>
              </a:ext>
            </a:extLst>
          </p:cNvPr>
          <p:cNvSpPr txBox="1">
            <a:spLocks/>
          </p:cNvSpPr>
          <p:nvPr/>
        </p:nvSpPr>
        <p:spPr>
          <a:xfrm>
            <a:off x="7669150" y="5415699"/>
            <a:ext cx="1742680" cy="593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/>
              <a:t>4</a:t>
            </a:r>
            <a:r>
              <a:rPr lang="ru-RU" dirty="0"/>
              <a:t> </a:t>
            </a:r>
            <a:r>
              <a:rPr lang="ru-RU" sz="3600" dirty="0"/>
              <a:t>∙ 3 =12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8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A6BE80-7D75-4124-8B2E-558457481FBC}"/>
              </a:ext>
            </a:extLst>
          </p:cNvPr>
          <p:cNvSpPr/>
          <p:nvPr/>
        </p:nvSpPr>
        <p:spPr>
          <a:xfrm>
            <a:off x="562021" y="1832300"/>
            <a:ext cx="7569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prstClr val="black"/>
                </a:solidFill>
              </a:rPr>
              <a:t>м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236700-F588-4183-A919-F76615C31894}"/>
              </a:ext>
            </a:extLst>
          </p:cNvPr>
          <p:cNvSpPr/>
          <p:nvPr/>
        </p:nvSpPr>
        <p:spPr>
          <a:xfrm>
            <a:off x="1127299" y="1836502"/>
            <a:ext cx="1637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prstClr val="black"/>
                </a:solidFill>
              </a:rPr>
              <a:t>, кг,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12E99F-7DCC-4655-8C90-EB9AFCA53CEC}"/>
              </a:ext>
            </a:extLst>
          </p:cNvPr>
          <p:cNvSpPr/>
          <p:nvPr/>
        </p:nvSpPr>
        <p:spPr>
          <a:xfrm>
            <a:off x="2602872" y="1835800"/>
            <a:ext cx="11144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prstClr val="black"/>
                </a:solidFill>
              </a:rPr>
              <a:t>см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04E780-07F6-4F34-833B-A54EA1CA2C8F}"/>
              </a:ext>
            </a:extLst>
          </p:cNvPr>
          <p:cNvSpPr/>
          <p:nvPr/>
        </p:nvSpPr>
        <p:spPr>
          <a:xfrm>
            <a:off x="3555777" y="1857059"/>
            <a:ext cx="32704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prstClr val="black"/>
                </a:solidFill>
              </a:rPr>
              <a:t>, ч, мин, 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830041-71AC-4870-9077-220894A8B84C}"/>
              </a:ext>
            </a:extLst>
          </p:cNvPr>
          <p:cNvSpPr/>
          <p:nvPr/>
        </p:nvSpPr>
        <p:spPr>
          <a:xfrm>
            <a:off x="6544095" y="1828952"/>
            <a:ext cx="16113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prstClr val="black"/>
                </a:solidFill>
              </a:rPr>
              <a:t>см</a:t>
            </a:r>
            <a:r>
              <a:rPr lang="ru-RU" sz="6600" baseline="30000" dirty="0">
                <a:solidFill>
                  <a:prstClr val="black"/>
                </a:solidFill>
              </a:rPr>
              <a:t>2</a:t>
            </a:r>
            <a:r>
              <a:rPr lang="ru-RU" sz="6600" dirty="0">
                <a:solidFill>
                  <a:prstClr val="black"/>
                </a:solidFill>
              </a:rPr>
              <a:t>,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E6EE10-F340-4D2C-90C1-1306403262B4}"/>
              </a:ext>
            </a:extLst>
          </p:cNvPr>
          <p:cNvSpPr/>
          <p:nvPr/>
        </p:nvSpPr>
        <p:spPr>
          <a:xfrm>
            <a:off x="8151813" y="1822873"/>
            <a:ext cx="12298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prstClr val="black"/>
                </a:solidFill>
              </a:rPr>
              <a:t>дм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003675-CC54-4053-A934-DCA711EE57FC}"/>
              </a:ext>
            </a:extLst>
          </p:cNvPr>
          <p:cNvSpPr/>
          <p:nvPr/>
        </p:nvSpPr>
        <p:spPr>
          <a:xfrm>
            <a:off x="9236373" y="1865619"/>
            <a:ext cx="10535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prstClr val="black"/>
                </a:solidFill>
              </a:rPr>
              <a:t>, г,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35CF2FA-15D7-4370-8BA1-B95ECCC0B043}"/>
              </a:ext>
            </a:extLst>
          </p:cNvPr>
          <p:cNvSpPr/>
          <p:nvPr/>
        </p:nvSpPr>
        <p:spPr>
          <a:xfrm>
            <a:off x="10324750" y="1840860"/>
            <a:ext cx="13292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prstClr val="black"/>
                </a:solidFill>
              </a:rPr>
              <a:t>мм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EBA118-83C2-4C5B-9241-D661F7322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54" y="4045753"/>
            <a:ext cx="3062092" cy="24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387</TotalTime>
  <Words>480</Words>
  <Application>Microsoft Office PowerPoint</Application>
  <PresentationFormat>Широкоэкранный</PresentationFormat>
  <Paragraphs>191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Метрополия</vt:lpstr>
      <vt:lpstr>Урок математики 3 класс</vt:lpstr>
      <vt:lpstr>Презентация PowerPoint</vt:lpstr>
      <vt:lpstr>Презентация PowerPoint</vt:lpstr>
      <vt:lpstr>Цели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вычисления площади</vt:lpstr>
      <vt:lpstr>Презентация PowerPoint</vt:lpstr>
      <vt:lpstr>Проверим расчёты</vt:lpstr>
      <vt:lpstr>Создаем модель города</vt:lpstr>
      <vt:lpstr>Для чего нужно уметь находить площадь?</vt:lpstr>
      <vt:lpstr>Решите кроссворд</vt:lpstr>
      <vt:lpstr>Оценим себя</vt:lpstr>
      <vt:lpstr>Домашнее задание (на выбор)</vt:lpstr>
      <vt:lpstr>Цели урока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3 класс</dc:title>
  <dc:creator>Татьяна</dc:creator>
  <cp:lastModifiedBy>Татьяна</cp:lastModifiedBy>
  <cp:revision>13</cp:revision>
  <dcterms:created xsi:type="dcterms:W3CDTF">2023-05-07T08:25:21Z</dcterms:created>
  <dcterms:modified xsi:type="dcterms:W3CDTF">2023-10-06T18:35:44Z</dcterms:modified>
</cp:coreProperties>
</file>